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8" r:id="rId3"/>
    <p:sldId id="273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74" r:id="rId12"/>
    <p:sldId id="275" r:id="rId13"/>
    <p:sldId id="276" r:id="rId14"/>
    <p:sldId id="270" r:id="rId15"/>
    <p:sldId id="277" r:id="rId16"/>
    <p:sldId id="278" r:id="rId17"/>
    <p:sldId id="279" r:id="rId18"/>
    <p:sldId id="25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008DF71-3F9A-4E78-A60E-94A23BB1011C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B3A1591-FD6B-4FB8-8543-6D8B8262C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4DF3555-2BA0-4D32-B2AB-33EE8B36CD3E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CBCE3F-3508-4451-8730-FED7F7C5D2B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22A31-D227-461D-A8E2-E9AFFD0C9E8F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D38CD-6E3A-444C-8BCF-0321FDC87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98A94-7081-49DF-88F6-9C49BD24CF31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0C1F-FA4E-4C33-BC3F-B3323F7861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BEB31-EDB5-4B40-93F7-56CA9B13A116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DE9BC-CB09-4A36-819D-327E703A7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E6219-5CD6-4875-9272-D547099113D9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107D9-403C-4F7F-9BA6-3549D74BF7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8010B-2189-4B7E-AE76-6060CCEA0D9E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0B242-29C2-47C3-8ECD-4D1A502582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B937F-E626-42B4-935C-3905D564D54B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C6E6F-A76C-4D4A-A430-F2511A06E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4858E-70E5-4315-AAFD-BA7CE70DD943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B08FB-C909-4932-80DF-F91B535121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CA15-5B0B-4B57-AAEE-2BE0F521F0CF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7C063-086B-4D39-B7DF-F56F6B2B00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F1D8A-4E76-41FD-8F39-1B4033908699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B91DE-BCD9-44FE-B2F1-798AF5890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7CD42-2A64-4FB7-BEA2-9AA03962D0F4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533E9-7676-40B1-873E-9289EEF37E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B0ECA-3567-491B-B153-179927536419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FA3AC-B99A-40B8-9E72-941F2ECCBF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127E9-CE07-4430-BB46-51C9CC21B783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CC3B7-D225-4443-97B3-A77B103BF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DD3A72-679D-4ECE-809C-52A821606532}" type="datetimeFigureOut">
              <a:rPr lang="ru-RU"/>
              <a:pPr>
                <a:defRPr/>
              </a:pPr>
              <a:t>13.08.2014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74741A-41F3-4184-BAC8-E70DDAA80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elenaranko.ucoz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hatte.com.ua/sites/default/files/Zavitok_0.png?137078464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 idx="4294967295"/>
          </p:nvPr>
        </p:nvSpPr>
        <p:spPr>
          <a:xfrm>
            <a:off x="2357438" y="714375"/>
            <a:ext cx="6472237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Как пройти в библиотеку?</a:t>
            </a:r>
            <a:r>
              <a:rPr 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             </a:t>
            </a:r>
            <a:endParaRPr lang="ru-RU" sz="3600" dirty="0" smtClean="0"/>
          </a:p>
        </p:txBody>
      </p:sp>
      <p:sp>
        <p:nvSpPr>
          <p:cNvPr id="15362" name="Rectangle 3"/>
          <p:cNvSpPr>
            <a:spLocks noGrp="1"/>
          </p:cNvSpPr>
          <p:nvPr>
            <p:ph type="body" idx="4294967295"/>
          </p:nvPr>
        </p:nvSpPr>
        <p:spPr>
          <a:xfrm>
            <a:off x="2411413" y="1643063"/>
            <a:ext cx="6275387" cy="4483100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</a:p>
        </p:txBody>
      </p:sp>
      <p:pic>
        <p:nvPicPr>
          <p:cNvPr id="6" name="Рисунок 5" descr="http://bestfilms.ucoz.ua/_nw/1/337689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2000250"/>
            <a:ext cx="4184650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2214563" y="785813"/>
            <a:ext cx="6615112" cy="1511300"/>
          </a:xfrm>
        </p:spPr>
        <p:txBody>
          <a:bodyPr/>
          <a:lstStyle/>
          <a:p>
            <a:r>
              <a:rPr lang="ru-RU" sz="3200" b="1" smtClean="0">
                <a:latin typeface="Arial" charset="0"/>
              </a:rPr>
              <a:t>Прочитайте предложение так, чтобы стало понятно: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3000375" y="2357438"/>
            <a:ext cx="5686425" cy="37687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i="1" u="sng" smtClean="0">
                <a:latin typeface="Arial" charset="0"/>
              </a:rPr>
              <a:t>Девочка </a:t>
            </a:r>
            <a:r>
              <a:rPr lang="ru-RU" i="1" smtClean="0">
                <a:latin typeface="Arial" charset="0"/>
              </a:rPr>
              <a:t>увидела ёжика.</a:t>
            </a:r>
          </a:p>
          <a:p>
            <a:pPr>
              <a:buFont typeface="Arial" charset="0"/>
              <a:buNone/>
            </a:pPr>
            <a:endParaRPr lang="ru-RU" i="1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ru-RU" i="1" smtClean="0">
                <a:latin typeface="Arial" charset="0"/>
              </a:rPr>
              <a:t>Девочка </a:t>
            </a:r>
            <a:r>
              <a:rPr lang="ru-RU" i="1" u="sng" smtClean="0">
                <a:latin typeface="Arial" charset="0"/>
              </a:rPr>
              <a:t>увидела </a:t>
            </a:r>
            <a:r>
              <a:rPr lang="ru-RU" i="1" smtClean="0">
                <a:latin typeface="Arial" charset="0"/>
              </a:rPr>
              <a:t>ёжика.</a:t>
            </a:r>
          </a:p>
          <a:p>
            <a:pPr>
              <a:buFont typeface="Arial" charset="0"/>
              <a:buNone/>
            </a:pPr>
            <a:endParaRPr lang="ru-RU" i="1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ru-RU" i="1" smtClean="0">
                <a:latin typeface="Arial" charset="0"/>
              </a:rPr>
              <a:t>Девочка увидела </a:t>
            </a:r>
            <a:r>
              <a:rPr lang="ru-RU" i="1" u="sng" smtClean="0">
                <a:latin typeface="Arial" charset="0"/>
              </a:rPr>
              <a:t>ёжика.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571500" y="1143000"/>
            <a:ext cx="8229600" cy="774700"/>
          </a:xfrm>
        </p:spPr>
        <p:txBody>
          <a:bodyPr/>
          <a:lstStyle/>
          <a:p>
            <a:r>
              <a:rPr lang="ru-RU" sz="3600" b="1" smtClean="0">
                <a:latin typeface="Arial" charset="0"/>
                <a:cs typeface="Arial" charset="0"/>
              </a:rPr>
              <a:t>Ораторы </a:t>
            </a: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2571750" y="2071688"/>
            <a:ext cx="6115050" cy="4054475"/>
          </a:xfrm>
        </p:spPr>
        <p:txBody>
          <a:bodyPr/>
          <a:lstStyle/>
          <a:p>
            <a:r>
              <a:rPr lang="ru-RU" i="1" smtClean="0">
                <a:latin typeface="Arial" charset="0"/>
                <a:cs typeface="Arial" charset="0"/>
              </a:rPr>
              <a:t>Прочитай выразительно скороговорку три раза ускоряя темп.</a:t>
            </a:r>
          </a:p>
          <a:p>
            <a:r>
              <a:rPr lang="ru-RU" i="1" smtClean="0">
                <a:latin typeface="Arial" charset="0"/>
                <a:cs typeface="Arial" charset="0"/>
              </a:rPr>
              <a:t>На каждое слово делай пальчиками колечки.</a:t>
            </a:r>
          </a:p>
          <a:p>
            <a:endParaRPr lang="ru-RU" smtClean="0"/>
          </a:p>
          <a:p>
            <a:endParaRPr lang="ru-RU" i="1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1571625" y="274638"/>
            <a:ext cx="7115175" cy="1143000"/>
          </a:xfrm>
        </p:spPr>
        <p:txBody>
          <a:bodyPr/>
          <a:lstStyle/>
          <a:p>
            <a:r>
              <a:rPr lang="ru-RU" sz="3600" b="1" smtClean="0">
                <a:latin typeface="Arial" charset="0"/>
                <a:cs typeface="Arial" charset="0"/>
              </a:rPr>
              <a:t>Математики </a:t>
            </a:r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2500313" y="1600200"/>
            <a:ext cx="6186487" cy="4525963"/>
          </a:xfrm>
        </p:spPr>
        <p:txBody>
          <a:bodyPr/>
          <a:lstStyle/>
          <a:p>
            <a:r>
              <a:rPr lang="ru-RU" i="1" smtClean="0">
                <a:latin typeface="Arial" charset="0"/>
                <a:cs typeface="Arial" charset="0"/>
              </a:rPr>
              <a:t>Съешь конфету.</a:t>
            </a:r>
          </a:p>
          <a:p>
            <a:r>
              <a:rPr lang="ru-RU" i="1" smtClean="0">
                <a:latin typeface="Arial" charset="0"/>
                <a:cs typeface="Arial" charset="0"/>
              </a:rPr>
              <a:t>Прочитай выразительно загадку.</a:t>
            </a:r>
          </a:p>
          <a:p>
            <a:r>
              <a:rPr lang="ru-RU" i="1" smtClean="0">
                <a:latin typeface="Arial" charset="0"/>
                <a:cs typeface="Arial" charset="0"/>
              </a:rPr>
              <a:t>Составь задачу на основе текста загадки.</a:t>
            </a:r>
          </a:p>
          <a:p>
            <a:r>
              <a:rPr lang="ru-RU" i="1" smtClean="0">
                <a:latin typeface="Arial" charset="0"/>
                <a:cs typeface="Arial" charset="0"/>
              </a:rPr>
              <a:t>Нарисуй схему к задаче.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714375" y="1000125"/>
            <a:ext cx="8229600" cy="774700"/>
          </a:xfrm>
        </p:spPr>
        <p:txBody>
          <a:bodyPr/>
          <a:lstStyle/>
          <a:p>
            <a:r>
              <a:rPr lang="ru-RU" sz="3600" b="1" smtClean="0">
                <a:latin typeface="Arial" charset="0"/>
                <a:cs typeface="Arial" charset="0"/>
              </a:rPr>
              <a:t>Экологи </a:t>
            </a: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2643188" y="2000250"/>
            <a:ext cx="6115050" cy="4525963"/>
          </a:xfrm>
        </p:spPr>
        <p:txBody>
          <a:bodyPr/>
          <a:lstStyle/>
          <a:p>
            <a:r>
              <a:rPr lang="ru-RU" i="1" smtClean="0">
                <a:latin typeface="Arial" charset="0"/>
                <a:cs typeface="Arial" charset="0"/>
              </a:rPr>
              <a:t>Съешь конфету.</a:t>
            </a:r>
          </a:p>
          <a:p>
            <a:r>
              <a:rPr lang="ru-RU" i="1" smtClean="0">
                <a:latin typeface="Arial" charset="0"/>
                <a:cs typeface="Arial" charset="0"/>
              </a:rPr>
              <a:t>Прочитай выразительно загадку.</a:t>
            </a:r>
          </a:p>
          <a:p>
            <a:r>
              <a:rPr lang="ru-RU" i="1" smtClean="0">
                <a:latin typeface="Arial" charset="0"/>
                <a:cs typeface="Arial" charset="0"/>
              </a:rPr>
              <a:t>Выяви экологическую проблему  на основе текста загадки.</a:t>
            </a:r>
          </a:p>
          <a:p>
            <a:r>
              <a:rPr lang="ru-RU" i="1" smtClean="0">
                <a:latin typeface="Arial" charset="0"/>
                <a:cs typeface="Arial" charset="0"/>
              </a:rPr>
              <a:t>Нарисуй эмблему – знак опасности. 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>
          <a:xfrm>
            <a:off x="2714625" y="1065213"/>
            <a:ext cx="6186488" cy="50069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i="1" smtClean="0">
                <a:latin typeface="Arial" charset="0"/>
              </a:rPr>
              <a:t>У нас, у многих сладкоежек,</a:t>
            </a:r>
          </a:p>
          <a:p>
            <a:pPr>
              <a:buFont typeface="Arial" charset="0"/>
              <a:buNone/>
            </a:pPr>
            <a:r>
              <a:rPr lang="ru-RU" b="1" i="1" smtClean="0">
                <a:latin typeface="Arial" charset="0"/>
              </a:rPr>
              <a:t>Есть беда такая:</a:t>
            </a:r>
          </a:p>
          <a:p>
            <a:pPr>
              <a:buFont typeface="Arial" charset="0"/>
              <a:buNone/>
            </a:pPr>
            <a:r>
              <a:rPr lang="ru-RU" b="1" i="1" smtClean="0">
                <a:latin typeface="Arial" charset="0"/>
              </a:rPr>
              <a:t>Мы конфеты обожаем,</a:t>
            </a:r>
          </a:p>
          <a:p>
            <a:pPr>
              <a:buFont typeface="Arial" charset="0"/>
              <a:buNone/>
            </a:pPr>
            <a:r>
              <a:rPr lang="ru-RU" b="1" i="1" smtClean="0">
                <a:latin typeface="Arial" charset="0"/>
              </a:rPr>
              <a:t>И помногу их съедаем.</a:t>
            </a:r>
          </a:p>
          <a:p>
            <a:pPr>
              <a:buFont typeface="Arial" charset="0"/>
              <a:buNone/>
            </a:pPr>
            <a:r>
              <a:rPr lang="ru-RU" b="1" i="1" smtClean="0">
                <a:latin typeface="Arial" charset="0"/>
              </a:rPr>
              <a:t>Фантики потом бросаем</a:t>
            </a:r>
          </a:p>
          <a:p>
            <a:pPr>
              <a:buFont typeface="Arial" charset="0"/>
              <a:buNone/>
            </a:pPr>
            <a:r>
              <a:rPr lang="ru-RU" b="1" i="1" smtClean="0">
                <a:latin typeface="Arial" charset="0"/>
              </a:rPr>
              <a:t>И планету загрязняем. </a:t>
            </a:r>
          </a:p>
          <a:p>
            <a:pPr>
              <a:buFont typeface="Arial" charset="0"/>
              <a:buNone/>
            </a:pPr>
            <a:endParaRPr lang="ru-RU" smtClean="0">
              <a:latin typeface="Arial" charset="0"/>
            </a:endParaRPr>
          </a:p>
        </p:txBody>
      </p:sp>
      <p:pic>
        <p:nvPicPr>
          <p:cNvPr id="28675" name="Picture 5" descr="576b69c2413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4594225"/>
            <a:ext cx="268763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2000250" y="1600200"/>
            <a:ext cx="714375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>
                <a:latin typeface="Arial" charset="0"/>
                <a:cs typeface="Arial" charset="0"/>
              </a:rPr>
              <a:t>Государственная программа РФ </a:t>
            </a:r>
            <a:r>
              <a:rPr lang="ru-RU" sz="3600" b="1" smtClean="0">
                <a:latin typeface="Arial" charset="0"/>
                <a:cs typeface="Arial" charset="0"/>
              </a:rPr>
              <a:t>«Охрана окружающей  среды» </a:t>
            </a:r>
          </a:p>
          <a:p>
            <a:pPr algn="ctr">
              <a:buFont typeface="Arial" charset="0"/>
              <a:buNone/>
            </a:pPr>
            <a:r>
              <a:rPr lang="ru-RU" b="1" smtClean="0">
                <a:latin typeface="Arial" charset="0"/>
                <a:cs typeface="Arial" charset="0"/>
              </a:rPr>
              <a:t>на 2012 – 2020 г.г.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313" y="285750"/>
            <a:ext cx="6186487" cy="5840413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книга               ЗАГАДКА</a:t>
            </a:r>
          </a:p>
          <a:p>
            <a:pPr>
              <a:buFont typeface="Arial" charset="0"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чтение       </a:t>
            </a:r>
            <a:r>
              <a:rPr lang="ru-RU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упражнения </a:t>
            </a:r>
          </a:p>
          <a:p>
            <a:pPr>
              <a:buFont typeface="Arial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грамотность          интерес</a:t>
            </a:r>
          </a:p>
          <a:p>
            <a:pPr>
              <a:buFont typeface="Arial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конфета </a:t>
            </a:r>
          </a:p>
          <a:p>
            <a:pPr>
              <a:buFont typeface="Arial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выразительность</a:t>
            </a:r>
          </a:p>
          <a:p>
            <a:pPr>
              <a:buFont typeface="Arial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свеча       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интонация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buFont typeface="Arial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скороговорка           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фантики</a:t>
            </a:r>
          </a:p>
          <a:p>
            <a:pPr>
              <a:buFont typeface="Arial" charset="0"/>
              <a:buNone/>
              <a:defRPr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           проблема </a:t>
            </a:r>
          </a:p>
          <a:p>
            <a:pPr>
              <a:buFont typeface="Arial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ЭКОЛОГИЯ          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РАБОТА</a:t>
            </a:r>
          </a:p>
          <a:p>
            <a:pPr>
              <a:buFont typeface="Arial" charset="0"/>
              <a:buNone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>
          <a:xfrm>
            <a:off x="2500313" y="1600200"/>
            <a:ext cx="6429375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b="1" i="1" smtClean="0">
                <a:latin typeface="Arial" charset="0"/>
                <a:cs typeface="Arial" charset="0"/>
              </a:rPr>
              <a:t>Чтение это только  </a:t>
            </a:r>
          </a:p>
          <a:p>
            <a:pPr>
              <a:buFont typeface="Arial" charset="0"/>
              <a:buNone/>
            </a:pPr>
            <a:r>
              <a:rPr lang="ru-RU" sz="3600" b="1" i="1" smtClean="0">
                <a:latin typeface="Arial" charset="0"/>
                <a:cs typeface="Arial" charset="0"/>
              </a:rPr>
              <a:t>                                   начало.</a:t>
            </a:r>
          </a:p>
          <a:p>
            <a:pPr>
              <a:buFont typeface="Arial" charset="0"/>
              <a:buNone/>
            </a:pPr>
            <a:r>
              <a:rPr lang="ru-RU" sz="3600" b="1" i="1" smtClean="0">
                <a:latin typeface="Arial" charset="0"/>
                <a:cs typeface="Arial" charset="0"/>
              </a:rPr>
              <a:t>Творчество – вот цель.</a:t>
            </a:r>
          </a:p>
          <a:p>
            <a:pPr>
              <a:buFont typeface="Arial" charset="0"/>
              <a:buNone/>
            </a:pPr>
            <a:endParaRPr lang="ru-RU" smtClean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ru-RU" smtClean="0">
              <a:latin typeface="Arial" charset="0"/>
              <a:cs typeface="Arial" charset="0"/>
            </a:endParaRPr>
          </a:p>
          <a:p>
            <a:pPr algn="r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Н.А.Рубакин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ChangeArrowheads="1"/>
          </p:cNvSpPr>
          <p:nvPr/>
        </p:nvSpPr>
        <p:spPr bwMode="auto">
          <a:xfrm>
            <a:off x="2339975" y="260350"/>
            <a:ext cx="6553200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>
              <a:latin typeface="Times New Roman" pitchFamily="18" charset="0"/>
              <a:cs typeface="Arial" charset="0"/>
            </a:endParaRPr>
          </a:p>
          <a:p>
            <a:r>
              <a:rPr lang="ru-RU" sz="2400">
                <a:latin typeface="Times New Roman" pitchFamily="18" charset="0"/>
                <a:cs typeface="Arial" charset="0"/>
              </a:rPr>
              <a:t>Источник шаблона:</a:t>
            </a:r>
            <a:r>
              <a:rPr lang="ru-RU" sz="2800">
                <a:latin typeface="Times New Roman" pitchFamily="18" charset="0"/>
                <a:cs typeface="Arial" charset="0"/>
              </a:rPr>
              <a:t> </a:t>
            </a:r>
            <a:endParaRPr lang="en-US" sz="2800">
              <a:latin typeface="Times New Roman" pitchFamily="18" charset="0"/>
              <a:cs typeface="Arial" charset="0"/>
            </a:endParaRPr>
          </a:p>
          <a:p>
            <a:endParaRPr lang="ru-RU" sz="1000">
              <a:latin typeface="Times New Roman" pitchFamily="18" charset="0"/>
              <a:cs typeface="Arial" charset="0"/>
            </a:endParaRPr>
          </a:p>
          <a:p>
            <a:r>
              <a:rPr lang="ru-RU" sz="1400">
                <a:latin typeface="Times New Roman" pitchFamily="18" charset="0"/>
                <a:cs typeface="Arial" charset="0"/>
              </a:rPr>
              <a:t>Ранько Елена Алексеевна, учитель начальных классов  МАОУ лицей №21</a:t>
            </a:r>
          </a:p>
          <a:p>
            <a:r>
              <a:rPr lang="ru-RU" sz="1400">
                <a:latin typeface="Times New Roman" pitchFamily="18" charset="0"/>
                <a:cs typeface="Arial" charset="0"/>
              </a:rPr>
              <a:t>  г. Иваново</a:t>
            </a:r>
          </a:p>
          <a:p>
            <a:endParaRPr lang="ru-RU" sz="600">
              <a:latin typeface="Times New Roman" pitchFamily="18" charset="0"/>
              <a:cs typeface="Arial" charset="0"/>
            </a:endParaRPr>
          </a:p>
          <a:p>
            <a:r>
              <a:rPr lang="ru-RU" sz="1400" i="1">
                <a:latin typeface="Times New Roman" pitchFamily="18" charset="0"/>
                <a:cs typeface="Arial" charset="0"/>
              </a:rPr>
              <a:t>Сайт: </a:t>
            </a:r>
            <a:r>
              <a:rPr lang="en-US" sz="1400" i="1">
                <a:latin typeface="Times New Roman" pitchFamily="18" charset="0"/>
                <a:cs typeface="Arial" charset="0"/>
                <a:hlinkClick r:id="rId3"/>
              </a:rPr>
              <a:t>http://elenaranko.ucoz.ru/</a:t>
            </a:r>
            <a:r>
              <a:rPr lang="ru-RU" sz="1400" i="1">
                <a:latin typeface="Times New Roman" pitchFamily="18" charset="0"/>
                <a:cs typeface="Arial" charset="0"/>
              </a:rPr>
              <a:t>  </a:t>
            </a:r>
          </a:p>
          <a:p>
            <a:endParaRPr lang="ru-RU" sz="1400" i="1">
              <a:latin typeface="Times New Roman" pitchFamily="18" charset="0"/>
              <a:cs typeface="Arial" charset="0"/>
            </a:endParaRPr>
          </a:p>
          <a:p>
            <a:r>
              <a:rPr lang="ru-RU" sz="1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Интернет – ресурсы:</a:t>
            </a:r>
          </a:p>
          <a:p>
            <a:endParaRPr lang="ru-RU" sz="1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>
                <a:latin typeface="Times New Roman" pitchFamily="18" charset="0"/>
                <a:cs typeface="Times New Roman" pitchFamily="18" charset="0"/>
                <a:hlinkClick r:id="rId4"/>
              </a:rPr>
              <a:t>http://chatte.com.ua/sites/default/files/Zavitok_0.png?1370784643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   завитушка с бабочками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1857375" y="285750"/>
            <a:ext cx="6829425" cy="11430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Зачем надо читать книги?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2555875" y="1857375"/>
            <a:ext cx="6130925" cy="4268788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Обогащение  словарного запаса.</a:t>
            </a:r>
          </a:p>
          <a:p>
            <a:pPr eaLnBrk="1" hangingPunct="1"/>
            <a:r>
              <a:rPr lang="ru-RU" smtClean="0">
                <a:latin typeface="Arial" charset="0"/>
              </a:rPr>
              <a:t>Умение красиво говорить.</a:t>
            </a:r>
          </a:p>
          <a:p>
            <a:pPr eaLnBrk="1" hangingPunct="1"/>
            <a:r>
              <a:rPr lang="ru-RU" smtClean="0">
                <a:latin typeface="Arial" charset="0"/>
              </a:rPr>
              <a:t>Повышение грамотности.</a:t>
            </a:r>
          </a:p>
          <a:p>
            <a:pPr eaLnBrk="1" hangingPunct="1">
              <a:buFont typeface="Arial" charset="0"/>
              <a:buNone/>
            </a:pPr>
            <a:endParaRPr lang="ru-RU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Picture 2" descr="http://www.expovisage.ru/upload/akcii/photos0-800x600jjhk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0938" y="428625"/>
            <a:ext cx="36115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http://ludivteme.com/.upp/6395/639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428625"/>
            <a:ext cx="26431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http://www.kizel.ru/img/foto/15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939985">
            <a:off x="2286000" y="3071813"/>
            <a:ext cx="242887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8" descr="http://www.mia-vint.ru/upload/forum/31f/31f66a1b9e526171373400f5758e934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299878">
            <a:off x="5286375" y="3071813"/>
            <a:ext cx="31432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1643063" y="857250"/>
            <a:ext cx="7115175" cy="1143000"/>
          </a:xfrm>
        </p:spPr>
        <p:txBody>
          <a:bodyPr/>
          <a:lstStyle/>
          <a:p>
            <a:pPr>
              <a:defRPr/>
            </a:pPr>
            <a:r>
              <a:rPr lang="ru-RU" sz="41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«ЦВЕТОЧНЫЙ МАГАЗИН»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2357438" y="2000250"/>
            <a:ext cx="6346825" cy="4525963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i="1" smtClean="0">
                <a:latin typeface="Arial" charset="0"/>
                <a:cs typeface="Arial" charset="0"/>
              </a:rPr>
              <a:t>Делая вдох, представьте себе,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i="1" smtClean="0">
                <a:latin typeface="Arial" charset="0"/>
                <a:cs typeface="Arial" charset="0"/>
              </a:rPr>
              <a:t>что нюхаете цветок.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i="1" smtClean="0">
              <a:latin typeface="Arial" charset="0"/>
              <a:cs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i="1" smtClean="0">
                <a:latin typeface="Arial" charset="0"/>
                <a:cs typeface="Arial" charset="0"/>
              </a:rPr>
              <a:t>Выдох медленный,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i="1" smtClean="0">
                <a:latin typeface="Arial" charset="0"/>
                <a:cs typeface="Arial" charset="0"/>
              </a:rPr>
              <a:t>плавный.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i="1" smtClean="0">
              <a:latin typeface="Arial" charset="0"/>
              <a:cs typeface="Arial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i="1" smtClean="0">
                <a:latin typeface="Arial" charset="0"/>
                <a:cs typeface="Arial" charset="0"/>
              </a:rPr>
              <a:t>Повторять 3 – 4 раза</a:t>
            </a:r>
            <a:r>
              <a:rPr lang="ru-RU" smtClean="0">
                <a:latin typeface="Arial" charset="0"/>
                <a:cs typeface="Arial" charset="0"/>
              </a:rPr>
              <a:t>.</a:t>
            </a:r>
            <a:endParaRPr lang="ru-RU" sz="3000" smtClean="0">
              <a:latin typeface="Arial" charset="0"/>
              <a:cs typeface="Arial" charset="0"/>
            </a:endParaRPr>
          </a:p>
          <a:p>
            <a:endParaRPr lang="ru-RU" smtClean="0"/>
          </a:p>
        </p:txBody>
      </p:sp>
      <p:pic>
        <p:nvPicPr>
          <p:cNvPr id="18435" name="Picture 2" descr="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3929063"/>
            <a:ext cx="2157413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642938" y="714375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«Свеча»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2500313" y="1714500"/>
            <a:ext cx="6202362" cy="4857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mtClean="0"/>
              <a:t>Взять узкую полоску бумаги.</a:t>
            </a:r>
          </a:p>
          <a:p>
            <a:pPr>
              <a:lnSpc>
                <a:spcPct val="90000"/>
              </a:lnSpc>
            </a:pPr>
            <a:r>
              <a:rPr lang="ru-RU" smtClean="0"/>
              <a:t>Представив, что это свеча, дуть на неё.</a:t>
            </a:r>
          </a:p>
          <a:p>
            <a:pPr>
              <a:lnSpc>
                <a:spcPct val="90000"/>
              </a:lnSpc>
            </a:pPr>
            <a:r>
              <a:rPr lang="ru-RU" smtClean="0"/>
              <a:t>Выдыхаемая струя воздуха должна выходить без резких колебаний.</a:t>
            </a:r>
          </a:p>
          <a:p>
            <a:pPr>
              <a:lnSpc>
                <a:spcPct val="90000"/>
              </a:lnSpc>
            </a:pPr>
            <a:r>
              <a:rPr lang="ru-RU" smtClean="0"/>
              <a:t>Полоска бумаги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mtClean="0"/>
              <a:t>	контролирует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mtClean="0"/>
              <a:t>	ровность  дыхания.</a:t>
            </a:r>
          </a:p>
        </p:txBody>
      </p:sp>
      <p:pic>
        <p:nvPicPr>
          <p:cNvPr id="19459" name="Picture 6" descr="04a9772377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4724400"/>
            <a:ext cx="25908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914400" y="785813"/>
            <a:ext cx="8229600" cy="1143000"/>
          </a:xfrm>
        </p:spPr>
        <p:txBody>
          <a:bodyPr/>
          <a:lstStyle/>
          <a:p>
            <a:r>
              <a:rPr lang="ru-RU" b="1" i="1" smtClean="0">
                <a:latin typeface="Arial" charset="0"/>
              </a:rPr>
              <a:t>«Звуки»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2500313" y="2071688"/>
            <a:ext cx="6275387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>
                <a:latin typeface="Arial" charset="0"/>
              </a:rPr>
              <a:t>Сделав глубокий вдох,</a:t>
            </a:r>
          </a:p>
          <a:p>
            <a:pPr>
              <a:buFont typeface="Arial" charset="0"/>
              <a:buNone/>
            </a:pPr>
            <a:r>
              <a:rPr lang="ru-RU" smtClean="0">
                <a:latin typeface="Arial" charset="0"/>
              </a:rPr>
              <a:t> произнеси плавно и протяжно:</a:t>
            </a:r>
          </a:p>
          <a:p>
            <a:pPr>
              <a:buFont typeface="Arial" charset="0"/>
              <a:buNone/>
            </a:pPr>
            <a:endParaRPr lang="ru-RU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en-US" sz="4000" b="1" smtClean="0">
                <a:latin typeface="Arial" charset="0"/>
              </a:rPr>
              <a:t>[</a:t>
            </a:r>
            <a:r>
              <a:rPr lang="ru-RU" sz="4000" b="1" smtClean="0">
                <a:latin typeface="Arial" charset="0"/>
              </a:rPr>
              <a:t>МММ,   ЛЛЛ,  ННН, …</a:t>
            </a:r>
            <a:r>
              <a:rPr lang="en-US" sz="4000" b="1" smtClean="0">
                <a:latin typeface="Arial" charset="0"/>
              </a:rPr>
              <a:t> ]</a:t>
            </a:r>
            <a:endParaRPr lang="ru-RU" sz="4000" b="1" smtClean="0">
              <a:latin typeface="Arial" charset="0"/>
            </a:endParaRPr>
          </a:p>
          <a:p>
            <a:pPr>
              <a:buFont typeface="Arial" charset="0"/>
              <a:buNone/>
            </a:pPr>
            <a:endParaRPr lang="ru-RU" sz="4000" b="1" smtClean="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ru-RU" sz="3600" i="1" smtClean="0">
                <a:latin typeface="Arial" charset="0"/>
              </a:rPr>
              <a:t>Тихо, погромче, громко.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1143000"/>
          </a:xfrm>
        </p:spPr>
        <p:txBody>
          <a:bodyPr/>
          <a:lstStyle/>
          <a:p>
            <a:r>
              <a:rPr lang="ru-RU" sz="4300" b="1" smtClean="0">
                <a:latin typeface="Times New Roman" pitchFamily="18" charset="0"/>
              </a:rPr>
              <a:t>«Кап - кап – кап»</a:t>
            </a:r>
          </a:p>
        </p:txBody>
      </p:sp>
      <p:pic>
        <p:nvPicPr>
          <p:cNvPr id="21506" name="Picture 4" descr="comment_107379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33675" y="1643063"/>
            <a:ext cx="3910013" cy="5026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1928813" y="274638"/>
            <a:ext cx="6757987" cy="1225550"/>
          </a:xfrm>
        </p:spPr>
        <p:txBody>
          <a:bodyPr/>
          <a:lstStyle/>
          <a:p>
            <a:r>
              <a:rPr lang="ru-RU" b="1" smtClean="0">
                <a:latin typeface="Arial" charset="0"/>
              </a:rPr>
              <a:t>Работа </a:t>
            </a:r>
            <a:br>
              <a:rPr lang="ru-RU" b="1" smtClean="0">
                <a:latin typeface="Arial" charset="0"/>
              </a:rPr>
            </a:br>
            <a:r>
              <a:rPr lang="ru-RU" b="1" smtClean="0">
                <a:latin typeface="Arial" charset="0"/>
              </a:rPr>
              <a:t>со скороговоркой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>
          <a:xfrm>
            <a:off x="2484438" y="1928813"/>
            <a:ext cx="6202362" cy="4197350"/>
          </a:xfrm>
        </p:spPr>
        <p:txBody>
          <a:bodyPr/>
          <a:lstStyle/>
          <a:p>
            <a:r>
              <a:rPr lang="ru-RU" i="1" smtClean="0">
                <a:latin typeface="Arial" charset="0"/>
                <a:cs typeface="Arial" charset="0"/>
              </a:rPr>
              <a:t>Внимательно прочитать про себя.</a:t>
            </a:r>
          </a:p>
          <a:p>
            <a:r>
              <a:rPr lang="ru-RU" i="1" smtClean="0">
                <a:latin typeface="Arial" charset="0"/>
                <a:cs typeface="Arial" charset="0"/>
              </a:rPr>
              <a:t>Произнести  беззвучно с чёткой артикуляцией.</a:t>
            </a:r>
          </a:p>
          <a:p>
            <a:r>
              <a:rPr lang="ru-RU" i="1" smtClean="0">
                <a:latin typeface="Arial" charset="0"/>
                <a:cs typeface="Arial" charset="0"/>
              </a:rPr>
              <a:t>Произнести медленно шёпотом, быстро и громко.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>
          <a:xfrm>
            <a:off x="2555875" y="1285875"/>
            <a:ext cx="6408738" cy="47974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smtClean="0">
                <a:latin typeface="Arial" charset="0"/>
              </a:rPr>
              <a:t>Слышен шорох в камышах –</a:t>
            </a:r>
          </a:p>
          <a:p>
            <a:pPr>
              <a:buFont typeface="Arial" charset="0"/>
              <a:buNone/>
            </a:pPr>
            <a:r>
              <a:rPr lang="ru-RU" sz="3600" smtClean="0">
                <a:latin typeface="Arial" charset="0"/>
              </a:rPr>
              <a:t>От него шумит в ушах:</a:t>
            </a:r>
          </a:p>
          <a:p>
            <a:pPr>
              <a:buFont typeface="Arial" charset="0"/>
              <a:buNone/>
            </a:pPr>
            <a:r>
              <a:rPr lang="ru-RU" sz="3600" smtClean="0">
                <a:latin typeface="Arial" charset="0"/>
              </a:rPr>
              <a:t>Сто бесстрашных лягушат</a:t>
            </a:r>
          </a:p>
          <a:p>
            <a:pPr>
              <a:buFont typeface="Arial" charset="0"/>
              <a:buNone/>
            </a:pPr>
            <a:r>
              <a:rPr lang="ru-RU" sz="3600" smtClean="0">
                <a:latin typeface="Arial" charset="0"/>
              </a:rPr>
              <a:t>Цаплю шёпотом страшат.</a:t>
            </a:r>
          </a:p>
        </p:txBody>
      </p:sp>
      <p:pic>
        <p:nvPicPr>
          <p:cNvPr id="23555" name="Picture 5" descr="aa4d865e4c4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3979863"/>
            <a:ext cx="3200400" cy="260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248</Words>
  <Application>Microsoft Office PowerPoint</Application>
  <PresentationFormat>Экран (4:3)</PresentationFormat>
  <Paragraphs>94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Wingdings</vt:lpstr>
      <vt:lpstr>Times New Roman</vt:lpstr>
      <vt:lpstr>Тема Office</vt:lpstr>
      <vt:lpstr> Как пройти в библиотеку?                </vt:lpstr>
      <vt:lpstr>Зачем надо читать книги?</vt:lpstr>
      <vt:lpstr>Слайд 3</vt:lpstr>
      <vt:lpstr>«ЦВЕТОЧНЫЙ МАГАЗИН»</vt:lpstr>
      <vt:lpstr>«Свеча»</vt:lpstr>
      <vt:lpstr>«Звуки»</vt:lpstr>
      <vt:lpstr>«Кап - кап – кап»</vt:lpstr>
      <vt:lpstr>Работа  со скороговоркой</vt:lpstr>
      <vt:lpstr>Слайд 9</vt:lpstr>
      <vt:lpstr>Прочитайте предложение так, чтобы стало понятно:</vt:lpstr>
      <vt:lpstr>Ораторы </vt:lpstr>
      <vt:lpstr>Математики </vt:lpstr>
      <vt:lpstr>Экологи 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19</cp:revision>
  <dcterms:created xsi:type="dcterms:W3CDTF">2013-09-07T18:35:40Z</dcterms:created>
  <dcterms:modified xsi:type="dcterms:W3CDTF">2014-08-13T09:38:21Z</dcterms:modified>
</cp:coreProperties>
</file>